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10515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243447"/>
                </a:solidFill>
              </a:defRPr>
            </a:pPr>
            <a:r>
              <a:t>GLOBAL APPAREL</a:t>
            </a:r>
            <a:br/>
            <a:r>
              <a:t>BUSINESS BENCHMARK</a:t>
            </a:r>
          </a:p>
          <a:p>
            <a:pPr>
              <a:defRPr sz="2300">
                <a:solidFill>
                  <a:srgbClr val="1E6A73"/>
                </a:solidFill>
              </a:defRPr>
            </a:pPr>
            <a:r>
              <a:t>Inditex • H&amp;M Group • Fast Retailing</a:t>
            </a:r>
          </a:p>
          <a:p>
            <a:pPr>
              <a:defRPr sz="1700">
                <a:solidFill>
                  <a:srgbClr val="50606D"/>
                </a:solidFill>
              </a:defRPr>
            </a:pPr>
            <a:r>
              <a:t>India entry recommendation for a hypothetical mid-size brand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Executive recommendation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100">
                <a:solidFill>
                  <a:srgbClr val="243447"/>
                </a:solidFill>
              </a:defRPr>
            </a:pPr>
            <a:r>
              <a:t>• Run a staged omnichannel pilot, not a national rollout.</a:t>
            </a:r>
          </a:p>
          <a:p>
            <a:pPr>
              <a:spcAft>
                <a:spcPts val="1300"/>
              </a:spcAft>
              <a:defRPr sz="2100">
                <a:solidFill>
                  <a:srgbClr val="243447"/>
                </a:solidFill>
              </a:defRPr>
            </a:pPr>
            <a:r>
              <a:t>• Start with e-commerce plus two experience stores in Bengaluru and Delhi NCR.</a:t>
            </a:r>
          </a:p>
          <a:p>
            <a:pPr>
              <a:spcAft>
                <a:spcPts val="1300"/>
              </a:spcAft>
              <a:defRPr sz="2100">
                <a:solidFill>
                  <a:srgbClr val="243447"/>
                </a:solidFill>
              </a:defRPr>
            </a:pPr>
            <a:r>
              <a:t>• Build local sourcing relationships and learn from fit, returns, repeat purchase and markdown data.</a:t>
            </a:r>
          </a:p>
          <a:p>
            <a:pPr>
              <a:spcAft>
                <a:spcPts val="1300"/>
              </a:spcAft>
              <a:defRPr sz="2100">
                <a:solidFill>
                  <a:srgbClr val="243447"/>
                </a:solidFill>
              </a:defRPr>
            </a:pPr>
            <a:r>
              <a:t>• Expand only when store contribution and operational gates are met.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Three business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Inditex: multi-brand portfolio and coordinated store, e-commerce, technology and logistics network.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H&amp;M Group: multi-brand portfolio; management highlights customer offer, inventory productivity and cost control.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Fast Retailing / UNIQLO: LifeWear essentials and a focused core-product proposition.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Borrow operating principles, not large-group scale assumptions.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Financial snapshot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Inditex FY2025: €39.9bn revenue; 58.3% gross margin.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H&amp;M FY2025: SEK 228.285bn net sales; 53.4% gross margin; 8.1% operating margin.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Fast Retailing FY2026: ¥3.963tn revenue (+16.6%); ¥743.1bn operating profit.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Periods differ and currencies are not directly comparable; consult workbook caveats.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India apparel retail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CareEdge / IBEF estimate: US$112bn market in FY2025.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Forecast: US$193bn by FY2030; about 7% CAGR from FY2018 to FY2025.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Organised retail ~41%; e-commerce ~22% of organised apparel retail, as reported.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Market growth supports testing, but does not guarantee unit economics.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Entry lessons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Zara / Inditex: Tata/Trent joint-venture structure illustrates local-partner knowledge.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H&amp;M: physical stores plus e-commerce; refresh current footprint from official disclosures.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UNIQLO India established in 2018; official page describes stores and e-commerce.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Verify current store counts before publication.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Target customer and offer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43447"/>
                </a:solidFill>
              </a:defRPr>
            </a:pPr>
            <a:r>
              <a:t>• Hypothetical customer: urban consumers aged about 22–38.</a:t>
            </a:r>
          </a:p>
          <a:p>
            <a:pPr>
              <a:spcAft>
                <a:spcPts val="1300"/>
              </a:spcAft>
              <a:defRPr sz="2000">
                <a:solidFill>
                  <a:srgbClr val="243447"/>
                </a:solidFill>
              </a:defRPr>
            </a:pPr>
            <a:r>
              <a:t>• Position between value fashion and premium high-street; avoid competing only on price.</a:t>
            </a:r>
          </a:p>
          <a:p>
            <a:pPr>
              <a:spcAft>
                <a:spcPts val="1300"/>
              </a:spcAft>
              <a:defRPr sz="2000">
                <a:solidFill>
                  <a:srgbClr val="243447"/>
                </a:solidFill>
              </a:defRPr>
            </a:pPr>
            <a:r>
              <a:t>• Test tops, shirts, trousers, dresses and lightweight layers.</a:t>
            </a:r>
          </a:p>
          <a:p>
            <a:pPr>
              <a:spcAft>
                <a:spcPts val="1300"/>
              </a:spcAft>
              <a:defRPr sz="2000">
                <a:solidFill>
                  <a:srgbClr val="243447"/>
                </a:solidFill>
              </a:defRPr>
            </a:pPr>
            <a:r>
              <a:t>• Prioritise fit, climate-appropriate materials, reliable replenishment and repeat purchase.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Three-year scenario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Year 1: 2 stores × ₹18 crore sales/store = ₹36 crore revenue; 52% gross margin.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Year 2: 4 stores × ₹20 crore sales/store = ₹80 crore revenue; 53% gross margin.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Year 3: 7 stores × ₹22 crore sales/store = ₹154 crore revenue; 54% gross margin.</a:t>
            </a:r>
          </a:p>
          <a:p>
            <a:pPr>
              <a:spcAft>
                <a:spcPts val="1300"/>
              </a:spcAft>
              <a:defRPr sz="1900">
                <a:solidFill>
                  <a:srgbClr val="243447"/>
                </a:solidFill>
              </a:defRPr>
            </a:pPr>
            <a:r>
              <a:t>• All figures are hypothetical assumptions; the workbook includes formulas.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Risks and expansion gates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Risks: price sensitivity, competition, rent, seasonality, returns, markdowns, sourcing and compliance.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Gate: positive store-level contribution after rent and staffing.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Gate: repeat purchase, return rate, inventory ageing and markdowns meet targets.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Gate: supplier quality, delivery and legal/sourcing readiness; pause expansion if gates fail.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Method and 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Inditex FY2025 ended Jan 2026; H&amp;M FY2025 ended Nov 2025; Fast Retailing FY2026 ended Aug 2026.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Some metrics are blank or flagged for verification rather than guessed.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India market estimates vary by definition; this deck uses apparel-retail estimates via IBEF/CareEdge.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Not an investment forecast or legal advice; confirm latest DPIIT policy.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43447"/>
                </a:solidFill>
              </a:defRPr>
            </a:pPr>
            <a:r>
              <a:t>Key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Inditex Annual Report 2025: annualreport.inditex.com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H&amp;M FY2025 full-year report: hmgroup.com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Fast Retailing FY2026 results: fastretailing.com</a:t>
            </a:r>
          </a:p>
          <a:p>
            <a:pPr>
              <a:spcAft>
                <a:spcPts val="1300"/>
              </a:spcAft>
              <a:defRPr sz="1800">
                <a:solidFill>
                  <a:srgbClr val="243447"/>
                </a:solidFill>
              </a:defRPr>
            </a:pPr>
            <a:r>
              <a:t>• IBEF/CareEdge India apparel retail market; DPIIT/PIB FDI materials; UNIQLO India corporate page.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